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72" r:id="rId9"/>
    <p:sldId id="268" r:id="rId10"/>
    <p:sldId id="269" r:id="rId11"/>
    <p:sldId id="270" r:id="rId12"/>
    <p:sldId id="273" r:id="rId13"/>
    <p:sldId id="271" r:id="rId14"/>
    <p:sldId id="263" r:id="rId15"/>
    <p:sldId id="264" r:id="rId16"/>
    <p:sldId id="265" r:id="rId17"/>
    <p:sldId id="266" r:id="rId18"/>
    <p:sldId id="267" r:id="rId19"/>
  </p:sldIdLst>
  <p:sldSz cx="9144000" cy="6858000" type="screen4x3"/>
  <p:notesSz cx="6662738"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F4C7967E-891E-4977-8C56-FCF5BC0D4210}" type="datetimeFigureOut">
              <a:rPr lang="it-IT" smtClean="0"/>
              <a:pPr/>
              <a:t>27/10/2021</a:t>
            </a:fld>
            <a:endParaRPr lang="it-IT"/>
          </a:p>
        </p:txBody>
      </p:sp>
      <p:sp>
        <p:nvSpPr>
          <p:cNvPr id="4" name="Segnaposto piè di pagina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597B3AE6-169C-4339-9217-C908513F556C}" type="slidenum">
              <a:rPr lang="it-IT" smtClean="0"/>
              <a:pPr/>
              <a:t>‹N›</a:t>
            </a:fld>
            <a:endParaRPr lang="it-IT"/>
          </a:p>
        </p:txBody>
      </p:sp>
    </p:spTree>
    <p:extLst>
      <p:ext uri="{BB962C8B-B14F-4D97-AF65-F5344CB8AC3E}">
        <p14:creationId xmlns:p14="http://schemas.microsoft.com/office/powerpoint/2010/main" val="416229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3488" y="0"/>
            <a:ext cx="2887662" cy="496888"/>
          </a:xfrm>
          <a:prstGeom prst="rect">
            <a:avLst/>
          </a:prstGeom>
        </p:spPr>
        <p:txBody>
          <a:bodyPr vert="horz" lIns="91440" tIns="45720" rIns="91440" bIns="45720" rtlCol="0"/>
          <a:lstStyle>
            <a:lvl1pPr algn="r">
              <a:defRPr sz="1200"/>
            </a:lvl1pPr>
          </a:lstStyle>
          <a:p>
            <a:fld id="{CDD1944F-BC50-4025-B181-A2B6B91971D6}" type="datetimeFigureOut">
              <a:rPr lang="it-IT" smtClean="0"/>
              <a:pPr/>
              <a:t>27/10/2021</a:t>
            </a:fld>
            <a:endParaRPr lang="it-IT"/>
          </a:p>
        </p:txBody>
      </p:sp>
      <p:sp>
        <p:nvSpPr>
          <p:cNvPr id="4" name="Segnaposto immagine diapositiva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750" y="4714875"/>
            <a:ext cx="5329238" cy="4467225"/>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163"/>
            <a:ext cx="2887663"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3488" y="9428163"/>
            <a:ext cx="2887662" cy="496887"/>
          </a:xfrm>
          <a:prstGeom prst="rect">
            <a:avLst/>
          </a:prstGeom>
        </p:spPr>
        <p:txBody>
          <a:bodyPr vert="horz" lIns="91440" tIns="45720" rIns="91440" bIns="45720" rtlCol="0" anchor="b"/>
          <a:lstStyle>
            <a:lvl1pPr algn="r">
              <a:defRPr sz="1200"/>
            </a:lvl1pPr>
          </a:lstStyle>
          <a:p>
            <a:fld id="{00CDC073-7822-4559-AEBD-365E4E1525C1}" type="slidenum">
              <a:rPr lang="it-IT" smtClean="0"/>
              <a:pPr/>
              <a:t>‹N›</a:t>
            </a:fld>
            <a:endParaRPr lang="it-IT"/>
          </a:p>
        </p:txBody>
      </p:sp>
    </p:spTree>
    <p:extLst>
      <p:ext uri="{BB962C8B-B14F-4D97-AF65-F5344CB8AC3E}">
        <p14:creationId xmlns:p14="http://schemas.microsoft.com/office/powerpoint/2010/main" val="373108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5FC1B21-492B-44E0-8E68-8FF19FA3B573}" type="datetime1">
              <a:rPr lang="it-IT" smtClean="0"/>
              <a:pPr/>
              <a:t>27/10/2021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29AB659-DFE2-40C9-9FD4-5FF01FFB9BAD}" type="datetime1">
              <a:rPr lang="it-IT" smtClean="0"/>
              <a:pPr/>
              <a:t>27/10/2021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184CD9E-EB3F-47A2-87E7-37ED392A2348}" type="datetime1">
              <a:rPr lang="it-IT" smtClean="0"/>
              <a:pPr/>
              <a:t>27/10/2021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5CD088F-0AB6-4A20-B93D-450017249EC2}" type="datetime1">
              <a:rPr lang="it-IT" smtClean="0"/>
              <a:pPr/>
              <a:t>27/10/2021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6E2683B-13C4-4AF3-812A-E735BEA7B8B7}" type="datetime1">
              <a:rPr lang="it-IT" smtClean="0"/>
              <a:pPr/>
              <a:t>27/10/2021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F09F86-2EB6-4FBF-8B92-FE750F7866D6}" type="datetime1">
              <a:rPr lang="it-IT" smtClean="0"/>
              <a:pPr/>
              <a:t>27/10/2021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C33F45E-0234-4144-9CD5-89E4B400C9C5}" type="datetime1">
              <a:rPr lang="it-IT" smtClean="0"/>
              <a:pPr/>
              <a:t>27/10/2021</a:t>
            </a:fld>
            <a:endParaRPr lang="it-IT"/>
          </a:p>
        </p:txBody>
      </p:sp>
      <p:sp>
        <p:nvSpPr>
          <p:cNvPr id="8" name="Segnaposto piè di pagina 7"/>
          <p:cNvSpPr>
            <a:spLocks noGrp="1"/>
          </p:cNvSpPr>
          <p:nvPr>
            <p:ph type="ftr" sz="quarter" idx="11"/>
          </p:nvPr>
        </p:nvSpPr>
        <p:spPr/>
        <p:txBody>
          <a:bodyPr/>
          <a:lstStyle/>
          <a:p>
            <a:r>
              <a:rPr lang="it-IT"/>
              <a:t>www.arete-consulenzafilosofica.it</a:t>
            </a:r>
          </a:p>
        </p:txBody>
      </p:sp>
      <p:sp>
        <p:nvSpPr>
          <p:cNvPr id="9" name="Segnaposto numero diapositiva 8"/>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BFF8C72-0D65-49DC-B8B2-CF3246868A14}" type="datetime1">
              <a:rPr lang="it-IT" smtClean="0"/>
              <a:pPr/>
              <a:t>27/10/2021</a:t>
            </a:fld>
            <a:endParaRPr lang="it-IT"/>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5C7EABB-404A-459D-B5BA-6305F2857DF8}" type="datetime1">
              <a:rPr lang="it-IT" smtClean="0"/>
              <a:pPr/>
              <a:t>27/10/2021</a:t>
            </a:fld>
            <a:endParaRPr lang="it-IT"/>
          </a:p>
        </p:txBody>
      </p:sp>
      <p:sp>
        <p:nvSpPr>
          <p:cNvPr id="3" name="Segnaposto piè di pagina 2"/>
          <p:cNvSpPr>
            <a:spLocks noGrp="1"/>
          </p:cNvSpPr>
          <p:nvPr>
            <p:ph type="ftr" sz="quarter" idx="11"/>
          </p:nvPr>
        </p:nvSpPr>
        <p:spPr/>
        <p:txBody>
          <a:bodyPr/>
          <a:lstStyle/>
          <a:p>
            <a:r>
              <a:rPr lang="it-IT"/>
              <a:t>www.arete-consulenzafilosofica.it</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EBB47D4-1C0C-4207-82B4-52B19D5D255D}" type="datetime1">
              <a:rPr lang="it-IT" smtClean="0"/>
              <a:pPr/>
              <a:t>27/10/2021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16ED054-8E1B-4A18-B0D5-7CB328041CAD}" type="datetime1">
              <a:rPr lang="it-IT" smtClean="0"/>
              <a:pPr/>
              <a:t>27/10/2021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B1818-A5F6-4A47-BB3F-B11F74CEE101}" type="datetime1">
              <a:rPr lang="it-IT" smtClean="0"/>
              <a:pPr/>
              <a:t>27/10/2021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DESTRA E SINISTRA</a:t>
            </a:r>
            <a:br>
              <a:rPr lang="it-IT" dirty="0"/>
            </a:br>
            <a:r>
              <a:rPr lang="it-IT" dirty="0"/>
              <a:t>hegeliana</a:t>
            </a:r>
          </a:p>
        </p:txBody>
      </p:sp>
      <p:sp>
        <p:nvSpPr>
          <p:cNvPr id="3" name="Sottotitolo 2"/>
          <p:cNvSpPr>
            <a:spLocks noGrp="1"/>
          </p:cNvSpPr>
          <p:nvPr>
            <p:ph type="subTitle" idx="1"/>
          </p:nvPr>
        </p:nvSpPr>
        <p:spPr/>
        <p:txBody>
          <a:bodyPr/>
          <a:lstStyle/>
          <a:p>
            <a:r>
              <a:rPr lang="it-IT" i="1" dirty="0"/>
              <a:t>La scuola del maestro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a:t>
            </a:fld>
            <a:endParaRPr lang="it-IT"/>
          </a:p>
        </p:txBody>
      </p:sp>
    </p:spTree>
    <p:extLst>
      <p:ext uri="{BB962C8B-B14F-4D97-AF65-F5344CB8AC3E}">
        <p14:creationId xmlns:p14="http://schemas.microsoft.com/office/powerpoint/2010/main" val="930086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Teologia e filosofia in G. A. </a:t>
            </a:r>
            <a:r>
              <a:rPr lang="it-IT" dirty="0" err="1"/>
              <a:t>Gabler</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Gli esponenti più noti della destra sono Karl </a:t>
            </a:r>
            <a:r>
              <a:rPr lang="it-IT" dirty="0" err="1"/>
              <a:t>Rosenkeranz</a:t>
            </a:r>
            <a:r>
              <a:rPr lang="it-IT" dirty="0"/>
              <a:t>, autore di una monumentale biografia filosofica del maestro uscita nel 1844, i filosofi G. A. </a:t>
            </a:r>
            <a:r>
              <a:rPr lang="it-IT" dirty="0" err="1"/>
              <a:t>Gabler</a:t>
            </a:r>
            <a:r>
              <a:rPr lang="it-IT" dirty="0"/>
              <a:t>, F. W, </a:t>
            </a:r>
            <a:r>
              <a:rPr lang="it-IT" dirty="0" err="1"/>
              <a:t>Carové</a:t>
            </a:r>
            <a:r>
              <a:rPr lang="it-IT" dirty="0"/>
              <a:t> e gli storici della filosofia K. L. </a:t>
            </a:r>
            <a:r>
              <a:rPr lang="it-IT" dirty="0" err="1"/>
              <a:t>Michelet</a:t>
            </a:r>
            <a:r>
              <a:rPr lang="it-IT" dirty="0"/>
              <a:t> e J. E. </a:t>
            </a:r>
            <a:r>
              <a:rPr lang="it-IT" dirty="0" err="1"/>
              <a:t>Erdmann</a:t>
            </a:r>
            <a:r>
              <a:rPr lang="it-IT" dirty="0"/>
              <a:t>.</a:t>
            </a:r>
          </a:p>
          <a:p>
            <a:pPr marL="0" indent="0" algn="just">
              <a:buNone/>
            </a:pPr>
            <a:r>
              <a:rPr lang="it-IT" dirty="0" err="1"/>
              <a:t>Gabler</a:t>
            </a:r>
            <a:r>
              <a:rPr lang="it-IT" dirty="0"/>
              <a:t> in particolare, nella prolusione  </a:t>
            </a:r>
            <a:r>
              <a:rPr lang="it-IT" b="1" i="1" dirty="0"/>
              <a:t>De </a:t>
            </a:r>
            <a:r>
              <a:rPr lang="it-IT" b="1" i="1" dirty="0" err="1"/>
              <a:t>verae</a:t>
            </a:r>
            <a:r>
              <a:rPr lang="it-IT" b="1" i="1" dirty="0"/>
              <a:t> </a:t>
            </a:r>
            <a:r>
              <a:rPr lang="it-IT" b="1" i="1" dirty="0" err="1"/>
              <a:t>philosophiae</a:t>
            </a:r>
            <a:r>
              <a:rPr lang="it-IT" b="1" i="1" dirty="0"/>
              <a:t> erga </a:t>
            </a:r>
            <a:r>
              <a:rPr lang="it-IT" b="1" i="1" dirty="0" err="1"/>
              <a:t>religionem</a:t>
            </a:r>
            <a:r>
              <a:rPr lang="it-IT" b="1" i="1" dirty="0"/>
              <a:t> </a:t>
            </a:r>
            <a:r>
              <a:rPr lang="it-IT" b="1" i="1" dirty="0" err="1"/>
              <a:t>Christianam</a:t>
            </a:r>
            <a:r>
              <a:rPr lang="it-IT" b="1" i="1" dirty="0"/>
              <a:t> </a:t>
            </a:r>
            <a:r>
              <a:rPr lang="it-IT" b="1" i="1" dirty="0" err="1"/>
              <a:t>pietate</a:t>
            </a:r>
            <a:r>
              <a:rPr lang="it-IT" b="1" dirty="0"/>
              <a:t>, </a:t>
            </a:r>
            <a:r>
              <a:rPr lang="it-IT" dirty="0"/>
              <a:t>con cui inaugura il suo insegnamento alla cattedra berlinese di filosofia che era stata di </a:t>
            </a:r>
            <a:r>
              <a:rPr lang="it-IT" dirty="0" err="1"/>
              <a:t>Hegel</a:t>
            </a:r>
            <a:r>
              <a:rPr lang="it-IT" dirty="0"/>
              <a:t>, sostiene che la filosofia non può prescindere dalla religione.</a:t>
            </a:r>
            <a:endParaRPr lang="it-IT" b="1" dirty="0"/>
          </a:p>
          <a:p>
            <a:pPr marL="0" indent="0" algn="just">
              <a:buNone/>
            </a:pPr>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10</a:t>
            </a:fld>
            <a:endParaRPr lang="it-IT"/>
          </a:p>
        </p:txBody>
      </p:sp>
    </p:spTree>
    <p:extLst>
      <p:ext uri="{BB962C8B-B14F-4D97-AF65-F5344CB8AC3E}">
        <p14:creationId xmlns:p14="http://schemas.microsoft.com/office/powerpoint/2010/main" val="1241092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Gabler: la filosofia non può prescindere dalla religione</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a:t>
            </a:r>
            <a:r>
              <a:rPr lang="it-IT" i="1" dirty="0" err="1"/>
              <a:t>Ac</a:t>
            </a:r>
            <a:r>
              <a:rPr lang="it-IT" i="1" dirty="0"/>
              <a:t> </a:t>
            </a:r>
            <a:r>
              <a:rPr lang="it-IT" i="1" dirty="0" err="1"/>
              <a:t>verum</a:t>
            </a:r>
            <a:r>
              <a:rPr lang="it-IT" i="1" dirty="0"/>
              <a:t> est </a:t>
            </a:r>
            <a:r>
              <a:rPr lang="it-IT" i="1" dirty="0" err="1"/>
              <a:t>quod</a:t>
            </a:r>
            <a:r>
              <a:rPr lang="it-IT" i="1" dirty="0"/>
              <a:t> </a:t>
            </a:r>
            <a:r>
              <a:rPr lang="it-IT" i="1" dirty="0" err="1"/>
              <a:t>iam</a:t>
            </a:r>
            <a:r>
              <a:rPr lang="it-IT" i="1" dirty="0"/>
              <a:t> </a:t>
            </a:r>
            <a:r>
              <a:rPr lang="it-IT" i="1" dirty="0" err="1"/>
              <a:t>Hegelius</a:t>
            </a:r>
            <a:r>
              <a:rPr lang="it-IT" i="1" dirty="0"/>
              <a:t> </a:t>
            </a:r>
            <a:r>
              <a:rPr lang="it-IT" i="1" dirty="0" err="1"/>
              <a:t>pronuntiavit</a:t>
            </a:r>
            <a:r>
              <a:rPr lang="it-IT" i="1" dirty="0"/>
              <a:t>, </a:t>
            </a:r>
            <a:r>
              <a:rPr lang="it-IT" i="1" dirty="0" err="1"/>
              <a:t>cum</a:t>
            </a:r>
            <a:r>
              <a:rPr lang="it-IT" i="1" dirty="0"/>
              <a:t> </a:t>
            </a:r>
            <a:r>
              <a:rPr lang="it-IT" i="1" dirty="0" err="1"/>
              <a:t>Germanam</a:t>
            </a:r>
            <a:r>
              <a:rPr lang="it-IT" i="1" dirty="0"/>
              <a:t> </a:t>
            </a:r>
            <a:r>
              <a:rPr lang="it-IT" i="1" dirty="0" err="1"/>
              <a:t>sive</a:t>
            </a:r>
            <a:r>
              <a:rPr lang="it-IT" i="1" dirty="0"/>
              <a:t> </a:t>
            </a:r>
            <a:r>
              <a:rPr lang="it-IT" i="1" dirty="0" err="1"/>
              <a:t>Christianam</a:t>
            </a:r>
            <a:r>
              <a:rPr lang="it-IT" i="1" dirty="0"/>
              <a:t> </a:t>
            </a:r>
            <a:r>
              <a:rPr lang="it-IT" i="1" dirty="0" err="1"/>
              <a:t>philosophiam</a:t>
            </a:r>
            <a:r>
              <a:rPr lang="it-IT" i="1" dirty="0"/>
              <a:t> toto genere </a:t>
            </a:r>
            <a:r>
              <a:rPr lang="it-IT" i="1" dirty="0" err="1"/>
              <a:t>disiungens</a:t>
            </a:r>
            <a:r>
              <a:rPr lang="it-IT" i="1" dirty="0"/>
              <a:t> ab antiqua </a:t>
            </a:r>
            <a:r>
              <a:rPr lang="it-IT" i="1" dirty="0" err="1"/>
              <a:t>haec</a:t>
            </a:r>
            <a:r>
              <a:rPr lang="it-IT" i="1" dirty="0"/>
              <a:t> fere </a:t>
            </a:r>
            <a:r>
              <a:rPr lang="it-IT" i="1" dirty="0" err="1"/>
              <a:t>diceret</a:t>
            </a:r>
            <a:r>
              <a:rPr lang="it-IT" i="1" dirty="0"/>
              <a:t>: «</a:t>
            </a:r>
            <a:r>
              <a:rPr lang="it-IT" i="1" dirty="0" err="1"/>
              <a:t>Quod</a:t>
            </a:r>
            <a:r>
              <a:rPr lang="it-IT" i="1" dirty="0"/>
              <a:t> ita in generis </a:t>
            </a:r>
            <a:r>
              <a:rPr lang="it-IT" i="1" dirty="0" err="1"/>
              <a:t>humani</a:t>
            </a:r>
            <a:r>
              <a:rPr lang="it-IT" i="1" dirty="0"/>
              <a:t> </a:t>
            </a:r>
            <a:r>
              <a:rPr lang="it-IT" i="1" dirty="0" err="1"/>
              <a:t>consuetudinem</a:t>
            </a:r>
            <a:r>
              <a:rPr lang="it-IT" i="1" dirty="0"/>
              <a:t> </a:t>
            </a:r>
            <a:r>
              <a:rPr lang="it-IT" i="1" dirty="0" err="1"/>
              <a:t>evaluisset</a:t>
            </a:r>
            <a:r>
              <a:rPr lang="it-IT" i="1" dirty="0"/>
              <a:t>, ut omnium </a:t>
            </a:r>
            <a:r>
              <a:rPr lang="it-IT" i="1" dirty="0" err="1"/>
              <a:t>conscientiam</a:t>
            </a:r>
            <a:r>
              <a:rPr lang="it-IT" i="1" dirty="0"/>
              <a:t> </a:t>
            </a:r>
            <a:r>
              <a:rPr lang="it-IT" i="1" dirty="0" err="1"/>
              <a:t>teneret</a:t>
            </a:r>
            <a:r>
              <a:rPr lang="it-IT" i="1" dirty="0"/>
              <a:t>, </a:t>
            </a:r>
            <a:r>
              <a:rPr lang="it-IT" i="1" dirty="0" err="1"/>
              <a:t>sensus</a:t>
            </a:r>
            <a:r>
              <a:rPr lang="it-IT" i="1" dirty="0"/>
              <a:t> </a:t>
            </a:r>
            <a:r>
              <a:rPr lang="it-IT" i="1" dirty="0" err="1"/>
              <a:t>omnes</a:t>
            </a:r>
            <a:r>
              <a:rPr lang="it-IT" i="1" dirty="0"/>
              <a:t> </a:t>
            </a:r>
            <a:r>
              <a:rPr lang="it-IT" i="1" dirty="0" err="1"/>
              <a:t>atque</a:t>
            </a:r>
            <a:r>
              <a:rPr lang="it-IT" i="1" dirty="0"/>
              <a:t> animus </a:t>
            </a:r>
            <a:r>
              <a:rPr lang="it-IT" i="1" dirty="0" err="1"/>
              <a:t>repleret</a:t>
            </a:r>
            <a:r>
              <a:rPr lang="it-IT" i="1" dirty="0"/>
              <a:t>, vita </a:t>
            </a:r>
            <a:r>
              <a:rPr lang="it-IT" i="1" dirty="0" err="1"/>
              <a:t>hominum</a:t>
            </a:r>
            <a:r>
              <a:rPr lang="it-IT" i="1" dirty="0"/>
              <a:t> </a:t>
            </a:r>
            <a:r>
              <a:rPr lang="it-IT" i="1" dirty="0" err="1"/>
              <a:t>publice</a:t>
            </a:r>
            <a:r>
              <a:rPr lang="it-IT" i="1" dirty="0"/>
              <a:t> </a:t>
            </a:r>
            <a:r>
              <a:rPr lang="it-IT" i="1" dirty="0" err="1"/>
              <a:t>privatimque</a:t>
            </a:r>
            <a:r>
              <a:rPr lang="it-IT" i="1" dirty="0"/>
              <a:t> </a:t>
            </a:r>
            <a:r>
              <a:rPr lang="it-IT" i="1" dirty="0" err="1"/>
              <a:t>regeret</a:t>
            </a:r>
            <a:r>
              <a:rPr lang="it-IT" i="1" dirty="0"/>
              <a:t>, </a:t>
            </a:r>
            <a:r>
              <a:rPr lang="it-IT" i="1" dirty="0" err="1"/>
              <a:t>ingenia</a:t>
            </a:r>
            <a:r>
              <a:rPr lang="it-IT" i="1" dirty="0"/>
              <a:t>, </a:t>
            </a:r>
            <a:r>
              <a:rPr lang="it-IT" i="1" dirty="0" err="1"/>
              <a:t>mores</a:t>
            </a:r>
            <a:r>
              <a:rPr lang="it-IT" i="1" dirty="0"/>
              <a:t>, </a:t>
            </a:r>
            <a:r>
              <a:rPr lang="it-IT" i="1" dirty="0" err="1"/>
              <a:t>cogitationes</a:t>
            </a:r>
            <a:r>
              <a:rPr lang="it-IT" i="1" dirty="0"/>
              <a:t> </a:t>
            </a:r>
            <a:r>
              <a:rPr lang="it-IT" i="1" dirty="0" err="1"/>
              <a:t>formaret</a:t>
            </a:r>
            <a:r>
              <a:rPr lang="it-IT" i="1" dirty="0"/>
              <a:t>, ab </a:t>
            </a:r>
            <a:r>
              <a:rPr lang="it-IT" i="1" dirty="0" err="1"/>
              <a:t>eo</a:t>
            </a:r>
            <a:r>
              <a:rPr lang="it-IT" i="1" dirty="0"/>
              <a:t> </a:t>
            </a:r>
            <a:r>
              <a:rPr lang="it-IT" i="1" dirty="0" err="1"/>
              <a:t>nec</a:t>
            </a:r>
            <a:r>
              <a:rPr lang="it-IT" i="1" dirty="0"/>
              <a:t> </a:t>
            </a:r>
            <a:r>
              <a:rPr lang="it-IT" i="1" dirty="0" err="1"/>
              <a:t>philosophiam</a:t>
            </a:r>
            <a:r>
              <a:rPr lang="it-IT" i="1" dirty="0"/>
              <a:t> ita </a:t>
            </a:r>
            <a:r>
              <a:rPr lang="it-IT" i="1" dirty="0" err="1"/>
              <a:t>potuisse</a:t>
            </a:r>
            <a:r>
              <a:rPr lang="it-IT" i="1" dirty="0"/>
              <a:t> recedere, ut </a:t>
            </a:r>
            <a:r>
              <a:rPr lang="it-IT" i="1" dirty="0" err="1"/>
              <a:t>aliud</a:t>
            </a:r>
            <a:r>
              <a:rPr lang="it-IT" i="1" dirty="0"/>
              <a:t> </a:t>
            </a:r>
            <a:r>
              <a:rPr lang="it-IT" i="1" dirty="0" err="1"/>
              <a:t>sequeretur</a:t>
            </a:r>
            <a:r>
              <a:rPr lang="it-IT" i="1" dirty="0"/>
              <a:t> </a:t>
            </a:r>
            <a:r>
              <a:rPr lang="it-IT" i="1" dirty="0" err="1"/>
              <a:t>aliudque</a:t>
            </a:r>
            <a:r>
              <a:rPr lang="it-IT" i="1" dirty="0"/>
              <a:t> </a:t>
            </a:r>
            <a:r>
              <a:rPr lang="it-IT" i="1" dirty="0" err="1"/>
              <a:t>vel</a:t>
            </a:r>
            <a:r>
              <a:rPr lang="it-IT" i="1" dirty="0"/>
              <a:t> </a:t>
            </a:r>
            <a:r>
              <a:rPr lang="it-IT" i="1" dirty="0" err="1"/>
              <a:t>insitum</a:t>
            </a:r>
            <a:r>
              <a:rPr lang="it-IT" i="1" dirty="0"/>
              <a:t> </a:t>
            </a:r>
            <a:r>
              <a:rPr lang="it-IT" i="1" dirty="0" err="1"/>
              <a:t>sibi</a:t>
            </a:r>
            <a:r>
              <a:rPr lang="it-IT" i="1" dirty="0"/>
              <a:t> </a:t>
            </a:r>
            <a:r>
              <a:rPr lang="it-IT" i="1" dirty="0" err="1"/>
              <a:t>vel</a:t>
            </a:r>
            <a:r>
              <a:rPr lang="it-IT" i="1" dirty="0"/>
              <a:t> </a:t>
            </a:r>
            <a:r>
              <a:rPr lang="it-IT" i="1" dirty="0" err="1"/>
              <a:t>subiectum</a:t>
            </a:r>
            <a:r>
              <a:rPr lang="it-IT" i="1" dirty="0"/>
              <a:t> </a:t>
            </a:r>
            <a:r>
              <a:rPr lang="it-IT" i="1" dirty="0" err="1"/>
              <a:t>haberet</a:t>
            </a:r>
            <a:r>
              <a:rPr lang="it-IT"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11</a:t>
            </a:fld>
            <a:endParaRPr lang="it-IT"/>
          </a:p>
        </p:txBody>
      </p:sp>
    </p:spTree>
    <p:extLst>
      <p:ext uri="{BB962C8B-B14F-4D97-AF65-F5344CB8AC3E}">
        <p14:creationId xmlns:p14="http://schemas.microsoft.com/office/powerpoint/2010/main" val="2027345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03BC73-62E1-4A4E-947E-7FF2F35DE7E9}"/>
              </a:ext>
            </a:extLst>
          </p:cNvPr>
          <p:cNvSpPr>
            <a:spLocks noGrp="1"/>
          </p:cNvSpPr>
          <p:nvPr>
            <p:ph type="title"/>
          </p:nvPr>
        </p:nvSpPr>
        <p:spPr/>
        <p:txBody>
          <a:bodyPr>
            <a:normAutofit fontScale="90000"/>
          </a:bodyPr>
          <a:lstStyle/>
          <a:p>
            <a:r>
              <a:rPr lang="it-IT" dirty="0"/>
              <a:t>Gabler: la filosofia non può prescindere dalla religione</a:t>
            </a:r>
          </a:p>
        </p:txBody>
      </p:sp>
      <p:sp>
        <p:nvSpPr>
          <p:cNvPr id="3" name="Segnaposto contenuto 2">
            <a:extLst>
              <a:ext uri="{FF2B5EF4-FFF2-40B4-BE49-F238E27FC236}">
                <a16:creationId xmlns:a16="http://schemas.microsoft.com/office/drawing/2014/main" id="{5C523BD8-F5C5-460F-A48B-A961C2C82706}"/>
              </a:ext>
            </a:extLst>
          </p:cNvPr>
          <p:cNvSpPr>
            <a:spLocks noGrp="1"/>
          </p:cNvSpPr>
          <p:nvPr>
            <p:ph idx="1"/>
          </p:nvPr>
        </p:nvSpPr>
        <p:spPr/>
        <p:txBody>
          <a:bodyPr>
            <a:normAutofit fontScale="47500" lnSpcReduction="20000"/>
          </a:bodyPr>
          <a:lstStyle/>
          <a:p>
            <a:pPr marL="0" indent="0" algn="just" rtl="0">
              <a:spcAft>
                <a:spcPts val="800"/>
              </a:spcAft>
              <a:buNone/>
            </a:pPr>
            <a:r>
              <a:rPr lang="it-IT" sz="6200" b="0" i="0" dirty="0">
                <a:solidFill>
                  <a:srgbClr val="222222"/>
                </a:solidFill>
                <a:effectLst/>
                <a:latin typeface="Calibri" panose="020F0502020204030204" pitchFamily="34" charset="0"/>
              </a:rPr>
              <a:t>«Ed è vero ciò che già Hegel dichiarò, quando, separando in tutto la filosofia tedesca o cristiana dalle antiche, su tali argomenti più o meno così esprimeva: “Ciò (il cristianesimo, n.d.r.) si era sviluppato nella consuetudine del genere umano tanto da occupare la coscienza di tutti, da pervadere l’anima e la sensibilità di tutti, da reggere la vita degli uomini in ambito pubblico e privato, da plasmare gli intelletti, i costumi, i pensieri: da questo la filosofia non aveva potuto scostarsi così da seguire altro e avere altro o dentro di sé o a sé soggetto”». </a:t>
            </a:r>
          </a:p>
          <a:p>
            <a:br>
              <a:rPr lang="it-IT" b="0" i="0" dirty="0">
                <a:solidFill>
                  <a:srgbClr val="222222"/>
                </a:solidFill>
                <a:effectLst/>
                <a:latin typeface="Arial" panose="020B0604020202020204" pitchFamily="34" charset="0"/>
              </a:rPr>
            </a:br>
            <a:endParaRPr lang="it-IT" dirty="0"/>
          </a:p>
        </p:txBody>
      </p:sp>
      <p:sp>
        <p:nvSpPr>
          <p:cNvPr id="4" name="Segnaposto piè di pagina 3">
            <a:extLst>
              <a:ext uri="{FF2B5EF4-FFF2-40B4-BE49-F238E27FC236}">
                <a16:creationId xmlns:a16="http://schemas.microsoft.com/office/drawing/2014/main" id="{36496AE0-F4C7-4B19-B6B9-1D9C7FAB5797}"/>
              </a:ext>
            </a:extLst>
          </p:cNvPr>
          <p:cNvSpPr>
            <a:spLocks noGrp="1"/>
          </p:cNvSpPr>
          <p:nvPr>
            <p:ph type="ftr" sz="quarter" idx="11"/>
          </p:nvPr>
        </p:nvSpPr>
        <p:spPr/>
        <p:txBody>
          <a:bodyPr/>
          <a:lstStyle/>
          <a:p>
            <a:r>
              <a:rPr lang="it-IT"/>
              <a:t>www.arete-consulenzafilosofica.it</a:t>
            </a:r>
          </a:p>
        </p:txBody>
      </p:sp>
      <p:sp>
        <p:nvSpPr>
          <p:cNvPr id="5" name="Segnaposto numero diapositiva 4">
            <a:extLst>
              <a:ext uri="{FF2B5EF4-FFF2-40B4-BE49-F238E27FC236}">
                <a16:creationId xmlns:a16="http://schemas.microsoft.com/office/drawing/2014/main" id="{922791C7-31D8-4F2B-9C58-609A928A8590}"/>
              </a:ext>
            </a:extLst>
          </p:cNvPr>
          <p:cNvSpPr>
            <a:spLocks noGrp="1"/>
          </p:cNvSpPr>
          <p:nvPr>
            <p:ph type="sldNum" sz="quarter" idx="12"/>
          </p:nvPr>
        </p:nvSpPr>
        <p:spPr/>
        <p:txBody>
          <a:bodyPr/>
          <a:lstStyle/>
          <a:p>
            <a:fld id="{E7A41E1B-4F70-4964-A407-84C68BE8251C}" type="slidenum">
              <a:rPr lang="it-IT" smtClean="0"/>
              <a:pPr/>
              <a:t>12</a:t>
            </a:fld>
            <a:endParaRPr lang="it-IT"/>
          </a:p>
        </p:txBody>
      </p:sp>
    </p:spTree>
    <p:extLst>
      <p:ext uri="{BB962C8B-B14F-4D97-AF65-F5344CB8AC3E}">
        <p14:creationId xmlns:p14="http://schemas.microsoft.com/office/powerpoint/2010/main" val="167939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L’identità di filosofia e religione quanto ai concetti e al contenuto</a:t>
            </a:r>
          </a:p>
        </p:txBody>
      </p:sp>
      <p:sp>
        <p:nvSpPr>
          <p:cNvPr id="3" name="Segnaposto contenuto 2"/>
          <p:cNvSpPr>
            <a:spLocks noGrp="1"/>
          </p:cNvSpPr>
          <p:nvPr>
            <p:ph idx="1"/>
          </p:nvPr>
        </p:nvSpPr>
        <p:spPr/>
        <p:txBody>
          <a:bodyPr/>
          <a:lstStyle/>
          <a:p>
            <a:pPr marL="0" indent="0" algn="just">
              <a:buNone/>
            </a:pPr>
            <a:r>
              <a:rPr lang="it-IT" dirty="0"/>
              <a:t>La filosofia, trattando delle cose più importanti della vita umana, non può prescindere dalla religione che queste cose ha sempre approfondito. Ciò avviene in modo tale che, se ci badiamo, la filosofia finisce coll’esibire la radice interamente teologica dei propri concetti - si veda in special modo quello hegeliano di Spirito - e col coincidere con una </a:t>
            </a:r>
            <a:r>
              <a:rPr lang="it-IT" b="1" dirty="0"/>
              <a:t>più estesa esposizione delle sue verità</a:t>
            </a:r>
            <a:r>
              <a:rPr lang="it-IT"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13</a:t>
            </a:fld>
            <a:endParaRPr lang="it-IT"/>
          </a:p>
        </p:txBody>
      </p:sp>
    </p:spTree>
    <p:extLst>
      <p:ext uri="{BB962C8B-B14F-4D97-AF65-F5344CB8AC3E}">
        <p14:creationId xmlns:p14="http://schemas.microsoft.com/office/powerpoint/2010/main" val="2264577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questione politica: </a:t>
            </a:r>
            <a:r>
              <a:rPr lang="it-IT" dirty="0" err="1"/>
              <a:t>Hegel</a:t>
            </a:r>
            <a:endParaRPr lang="it-IT"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it-IT" dirty="0"/>
              <a:t>Così come in religione, </a:t>
            </a:r>
            <a:r>
              <a:rPr lang="it-IT" b="1" dirty="0"/>
              <a:t>anche in politica</a:t>
            </a:r>
            <a:r>
              <a:rPr lang="it-IT" dirty="0"/>
              <a:t>, si riproduce un vivace dibattito. Il problema è se accettare l’ordine politico esistente. C’è stata anche qui una certa ambiguità nella riflessione del maestro, che ha consacrato la </a:t>
            </a:r>
            <a:r>
              <a:rPr lang="it-IT" b="1" dirty="0"/>
              <a:t>monarchia costituzionale prussiana </a:t>
            </a:r>
            <a:r>
              <a:rPr lang="it-IT" dirty="0"/>
              <a:t>come la più alta forma di governo, da un lato, e dall’altro ha dimostrato simpatia verso quel movimento rivoluzionario che ha impresso da </a:t>
            </a:r>
            <a:r>
              <a:rPr lang="it-IT" b="1" dirty="0"/>
              <a:t>Parigi nel 1789 </a:t>
            </a:r>
            <a:r>
              <a:rPr lang="it-IT" dirty="0"/>
              <a:t>una svolta alla storia dell’umanità e un’accelerazione del tutto coerente con il principio della storia come processo di continuo rinnovamento e divenire delle forme, anche politiche.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14</a:t>
            </a:fld>
            <a:endParaRPr lang="it-IT"/>
          </a:p>
        </p:txBody>
      </p:sp>
    </p:spTree>
    <p:extLst>
      <p:ext uri="{BB962C8B-B14F-4D97-AF65-F5344CB8AC3E}">
        <p14:creationId xmlns:p14="http://schemas.microsoft.com/office/powerpoint/2010/main" val="3734868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Dialettica e conservazione </a:t>
            </a:r>
          </a:p>
        </p:txBody>
      </p:sp>
      <p:sp>
        <p:nvSpPr>
          <p:cNvPr id="3" name="Segnaposto contenuto 2"/>
          <p:cNvSpPr>
            <a:spLocks noGrp="1"/>
          </p:cNvSpPr>
          <p:nvPr>
            <p:ph idx="1"/>
          </p:nvPr>
        </p:nvSpPr>
        <p:spPr/>
        <p:txBody>
          <a:bodyPr/>
          <a:lstStyle/>
          <a:p>
            <a:pPr marL="0" indent="0" algn="just">
              <a:buNone/>
            </a:pPr>
            <a:r>
              <a:rPr lang="it-IT" dirty="0"/>
              <a:t>Peraltro l’ambiguità potrebbe essere notata nel profondo della riflessione hegeliana. Infatti se si concepisce anzitutto </a:t>
            </a:r>
            <a:r>
              <a:rPr lang="it-IT" b="1" dirty="0"/>
              <a:t>la dialettica come dinamica che conduce alla conciliazione e pacificazione degli opposti</a:t>
            </a:r>
            <a:r>
              <a:rPr lang="it-IT" dirty="0"/>
              <a:t>, si avranno dottrine che politicamente saranno inclini a considerare l’esistente come la condizione ottimale della società. Quindi si otterrà, come esito, una prospettiva conservatrice.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15</a:t>
            </a:fld>
            <a:endParaRPr lang="it-IT"/>
          </a:p>
        </p:txBody>
      </p:sp>
    </p:spTree>
    <p:extLst>
      <p:ext uri="{BB962C8B-B14F-4D97-AF65-F5344CB8AC3E}">
        <p14:creationId xmlns:p14="http://schemas.microsoft.com/office/powerpoint/2010/main" val="418698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Dialettica e rivoluzione</a:t>
            </a:r>
          </a:p>
        </p:txBody>
      </p:sp>
      <p:sp>
        <p:nvSpPr>
          <p:cNvPr id="3" name="Segnaposto contenuto 2"/>
          <p:cNvSpPr>
            <a:spLocks noGrp="1"/>
          </p:cNvSpPr>
          <p:nvPr>
            <p:ph idx="1"/>
          </p:nvPr>
        </p:nvSpPr>
        <p:spPr/>
        <p:txBody>
          <a:bodyPr>
            <a:noAutofit/>
          </a:bodyPr>
          <a:lstStyle/>
          <a:p>
            <a:pPr marL="0" indent="0" algn="just">
              <a:buNone/>
            </a:pPr>
            <a:r>
              <a:rPr lang="it-IT" sz="2400" dirty="0"/>
              <a:t>Viceversa, se si considera la </a:t>
            </a:r>
            <a:r>
              <a:rPr lang="it-IT" sz="2400" b="1" dirty="0"/>
              <a:t>dialettica come fluidificazione di ogni staticità, come negazione dinamica dell’essere per produrre moti e cambiamenti</a:t>
            </a:r>
            <a:r>
              <a:rPr lang="it-IT" sz="2400" dirty="0"/>
              <a:t>, si otterrà una posizione politica tendenzialmente rivoluzionaria. Così avviene nel caso di </a:t>
            </a:r>
            <a:r>
              <a:rPr lang="it-IT" sz="2400" b="1" dirty="0"/>
              <a:t>Arnold </a:t>
            </a:r>
            <a:r>
              <a:rPr lang="it-IT" sz="2400" b="1" dirty="0" err="1"/>
              <a:t>Ruge</a:t>
            </a:r>
            <a:r>
              <a:rPr lang="it-IT" sz="2400" dirty="0"/>
              <a:t> (1802-1880). Egli arriva a determinare in </a:t>
            </a:r>
            <a:r>
              <a:rPr lang="it-IT" sz="2400" dirty="0" err="1"/>
              <a:t>Hegel</a:t>
            </a:r>
            <a:r>
              <a:rPr lang="it-IT" sz="2400" dirty="0"/>
              <a:t> la contraddizione tra metodo dialettico e sistema. Il </a:t>
            </a:r>
            <a:r>
              <a:rPr lang="it-IT" sz="2400" i="1" dirty="0"/>
              <a:t>metodo dialettico</a:t>
            </a:r>
            <a:r>
              <a:rPr lang="it-IT" sz="2400" dirty="0"/>
              <a:t> è ritrovare nella realtà una logica del divenire che la apre continuamente verso nuove configurazioni. Dialettica è allora </a:t>
            </a:r>
            <a:r>
              <a:rPr lang="it-IT" sz="2400" u="sng" dirty="0"/>
              <a:t>negazione dell’esistente </a:t>
            </a:r>
            <a:r>
              <a:rPr lang="it-IT" sz="2400" dirty="0"/>
              <a:t>e fondamento di una critica rivoluzionaria alla società contemporanea. Essa </a:t>
            </a:r>
            <a:r>
              <a:rPr lang="it-IT" sz="2400" u="sng" dirty="0"/>
              <a:t>implica la dissoluzione di ogni sistema chiuso</a:t>
            </a:r>
            <a:r>
              <a:rPr lang="it-IT" sz="2400" dirty="0"/>
              <a:t>, fosse anche la chiusura cui si perviene con la conciliazione degli opposti.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16</a:t>
            </a:fld>
            <a:endParaRPr lang="it-IT"/>
          </a:p>
        </p:txBody>
      </p:sp>
    </p:spTree>
    <p:extLst>
      <p:ext uri="{BB962C8B-B14F-4D97-AF65-F5344CB8AC3E}">
        <p14:creationId xmlns:p14="http://schemas.microsoft.com/office/powerpoint/2010/main" val="4068611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conciliazione a venire</a:t>
            </a:r>
          </a:p>
        </p:txBody>
      </p:sp>
      <p:sp>
        <p:nvSpPr>
          <p:cNvPr id="3" name="Segnaposto contenuto 2"/>
          <p:cNvSpPr>
            <a:spLocks noGrp="1"/>
          </p:cNvSpPr>
          <p:nvPr>
            <p:ph idx="1"/>
          </p:nvPr>
        </p:nvSpPr>
        <p:spPr/>
        <p:txBody>
          <a:bodyPr>
            <a:noAutofit/>
          </a:bodyPr>
          <a:lstStyle/>
          <a:p>
            <a:pPr marL="0" indent="0" algn="just">
              <a:buNone/>
            </a:pPr>
            <a:r>
              <a:rPr lang="it-IT" sz="2300" dirty="0"/>
              <a:t>In effetti  la conciliazione e l’identità hegeliana di reale e razionale non vanno in questa logica considerati come la giustificazione dello stato presente delle cose. Infatti razionale non è il reale così come si presenta qui ed ora, ma «</a:t>
            </a:r>
            <a:r>
              <a:rPr lang="it-IT" sz="2300" b="1" dirty="0"/>
              <a:t>il nocciolo sostanziale di ciò che è</a:t>
            </a:r>
            <a:r>
              <a:rPr lang="it-IT" sz="2300" dirty="0"/>
              <a:t>» (Strauss), cioè la meta che lo sviluppo vuole conseguire, </a:t>
            </a:r>
            <a:r>
              <a:rPr lang="it-IT" sz="2300" b="1" dirty="0"/>
              <a:t>la verità verso cui tende lo sviluppo</a:t>
            </a:r>
            <a:r>
              <a:rPr lang="it-IT" sz="2300" dirty="0"/>
              <a:t>. Così la conciliazione non è un riposarsi sugli allori di ciò che è di volta in volta raggiunto, ma cogliere la contraddizione dello stato presente - per esempio le ingiustizie, le sperequazioni, le istituzioni oppressive – per vedere la necessità di un loro superamento. </a:t>
            </a:r>
            <a:r>
              <a:rPr lang="it-IT" sz="2300" b="1" dirty="0"/>
              <a:t>Dialettica vuol dire lottare per il superamento futuro delle contraddizioni </a:t>
            </a:r>
            <a:r>
              <a:rPr lang="it-IT" sz="2300" dirty="0"/>
              <a:t>che si dà solo nella trasformazione rivoluzionaria della realtà.</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17</a:t>
            </a:fld>
            <a:endParaRPr lang="it-IT"/>
          </a:p>
        </p:txBody>
      </p:sp>
    </p:spTree>
    <p:extLst>
      <p:ext uri="{BB962C8B-B14F-4D97-AF65-F5344CB8AC3E}">
        <p14:creationId xmlns:p14="http://schemas.microsoft.com/office/powerpoint/2010/main" val="2671808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Destra e sinistra un’opposizione epocale</a:t>
            </a:r>
          </a:p>
        </p:txBody>
      </p:sp>
      <p:sp>
        <p:nvSpPr>
          <p:cNvPr id="3" name="Segnaposto contenuto 2"/>
          <p:cNvSpPr>
            <a:spLocks noGrp="1"/>
          </p:cNvSpPr>
          <p:nvPr>
            <p:ph idx="1"/>
          </p:nvPr>
        </p:nvSpPr>
        <p:spPr/>
        <p:txBody>
          <a:bodyPr>
            <a:normAutofit fontScale="55000" lnSpcReduction="20000"/>
          </a:bodyPr>
          <a:lstStyle/>
          <a:p>
            <a:pPr marL="0" indent="0" algn="just">
              <a:buNone/>
            </a:pPr>
            <a:r>
              <a:rPr lang="it-IT" dirty="0"/>
              <a:t>Se la </a:t>
            </a:r>
            <a:r>
              <a:rPr lang="it-IT" b="1" dirty="0"/>
              <a:t>destra hegeliana </a:t>
            </a:r>
            <a:r>
              <a:rPr lang="it-IT" dirty="0"/>
              <a:t>va esaurendosi in una scolastica sostanzialmente infeconda, essa tuttavia rimane importante per ricordare il cattivo infinito secolarizzato e nichilista in cui il rivoluzionarismo della sinistra rischia di cadere. Una rivoluzione che attinge all’energia anti-adattiva nascosta nelle pieghe della stessa razionalità storica, e che rappresenta una straordinaria potenza modellatrice dei tempi – come dimostreranno </a:t>
            </a:r>
            <a:r>
              <a:rPr lang="it-IT" dirty="0" err="1"/>
              <a:t>Marx</a:t>
            </a:r>
            <a:r>
              <a:rPr lang="it-IT" dirty="0"/>
              <a:t>, ma anche Gentile – rischia nondimeno di dare sfogo ad una «</a:t>
            </a:r>
            <a:r>
              <a:rPr lang="it-IT" u="sng" dirty="0"/>
              <a:t>tracotanza» contro lo spirituale e l’ideale </a:t>
            </a:r>
            <a:r>
              <a:rPr lang="it-IT" dirty="0"/>
              <a:t>che finiscono per trascinare l’uomo nelle spire di una concezione puramente biologica e tecnica della vita. A forza di liberare, a forza di negare si giunge a quella </a:t>
            </a:r>
            <a:r>
              <a:rPr lang="it-IT" i="1" dirty="0"/>
              <a:t>furia del dileguare </a:t>
            </a:r>
            <a:r>
              <a:rPr lang="it-IT" dirty="0"/>
              <a:t>che è la cifra dell’odierno capitalismo, contro il quale non la</a:t>
            </a:r>
            <a:r>
              <a:rPr lang="it-IT" i="1" dirty="0"/>
              <a:t> </a:t>
            </a:r>
            <a:r>
              <a:rPr lang="it-IT" i="1" dirty="0" err="1"/>
              <a:t>laïcité</a:t>
            </a:r>
            <a:r>
              <a:rPr lang="it-IT" i="1" dirty="0"/>
              <a:t> </a:t>
            </a:r>
            <a:r>
              <a:rPr lang="it-IT" dirty="0"/>
              <a:t>di sinistra, ma la ferma religiosità della destra risulta veramente efficace. L’una e l’altra risultano essere al tempo stesso ricche e unilaterali: </a:t>
            </a:r>
            <a:r>
              <a:rPr lang="it-IT" b="1" dirty="0"/>
              <a:t>ricca di energia propulsiva la sinistra </a:t>
            </a:r>
            <a:r>
              <a:rPr lang="it-IT" dirty="0"/>
              <a:t>ma povera quanto a concezione antropologica; </a:t>
            </a:r>
            <a:r>
              <a:rPr lang="it-IT" b="1" dirty="0"/>
              <a:t>ricca di trascendenza e energia spirituale la destra</a:t>
            </a:r>
            <a:r>
              <a:rPr lang="it-IT" dirty="0"/>
              <a:t>, ma storicamente acquiescente e politicamente statica la destra.</a:t>
            </a:r>
          </a:p>
          <a:p>
            <a:pPr marL="0" indent="0" algn="just">
              <a:buNone/>
            </a:pPr>
            <a:r>
              <a:rPr lang="it-IT" dirty="0"/>
              <a:t>Se dunque l’opposizione di destra e sinistra molto ha influito sulla storia europea del 8-900, sovrapponendosi all’omonima dicotomia politica, è perché ha il carattere di qualcosa di profondamente radicato nello spirito del nostro tempo. Nel suo superamento sta forse il segreto per uscire dalla sua crisi e dalla sclerosi delle sue istituzioni.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18</a:t>
            </a:fld>
            <a:endParaRPr lang="it-IT"/>
          </a:p>
        </p:txBody>
      </p:sp>
    </p:spTree>
    <p:extLst>
      <p:ext uri="{BB962C8B-B14F-4D97-AF65-F5344CB8AC3E}">
        <p14:creationId xmlns:p14="http://schemas.microsoft.com/office/powerpoint/2010/main" val="390581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scuola di </a:t>
            </a:r>
            <a:r>
              <a:rPr lang="it-IT" dirty="0" err="1"/>
              <a:t>Hegel</a:t>
            </a:r>
            <a:endParaRPr lang="it-IT" dirty="0"/>
          </a:p>
        </p:txBody>
      </p:sp>
      <p:sp>
        <p:nvSpPr>
          <p:cNvPr id="3" name="Segnaposto contenuto 2"/>
          <p:cNvSpPr>
            <a:spLocks noGrp="1"/>
          </p:cNvSpPr>
          <p:nvPr>
            <p:ph idx="1"/>
          </p:nvPr>
        </p:nvSpPr>
        <p:spPr/>
        <p:txBody>
          <a:bodyPr/>
          <a:lstStyle/>
          <a:p>
            <a:pPr marL="0" indent="0" algn="just">
              <a:buNone/>
            </a:pPr>
            <a:r>
              <a:rPr lang="it-IT" dirty="0" err="1"/>
              <a:t>Hegel</a:t>
            </a:r>
            <a:r>
              <a:rPr lang="it-IT" dirty="0"/>
              <a:t> muore nel 1831, al culmine della sua fama filosofica. Dal 1827 i suoi seguaci hanno fondato gli «</a:t>
            </a:r>
            <a:r>
              <a:rPr lang="it-IT" b="1" i="1" dirty="0"/>
              <a:t>Annali della critica scientifica</a:t>
            </a:r>
            <a:r>
              <a:rPr lang="it-IT" dirty="0"/>
              <a:t>» in cui l’hegelismo diventa un criterio guida per lo studio di tutte le scienze allo scopo di creare quel compiuto </a:t>
            </a:r>
            <a:r>
              <a:rPr lang="it-IT" i="1" dirty="0"/>
              <a:t>sistema delle scienze </a:t>
            </a:r>
            <a:r>
              <a:rPr lang="it-IT" dirty="0"/>
              <a:t>o del sapere che è il grande obiettivo dello sforzo filosofico del professore di Stoccarda.</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2</a:t>
            </a:fld>
            <a:endParaRPr lang="it-IT"/>
          </a:p>
        </p:txBody>
      </p:sp>
    </p:spTree>
    <p:extLst>
      <p:ext uri="{BB962C8B-B14F-4D97-AF65-F5344CB8AC3E}">
        <p14:creationId xmlns:p14="http://schemas.microsoft.com/office/powerpoint/2010/main" val="1366213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spaccatura</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Tuttavia ben presto i </a:t>
            </a:r>
            <a:r>
              <a:rPr lang="it-IT" b="1" dirty="0"/>
              <a:t>seguaci di </a:t>
            </a:r>
            <a:r>
              <a:rPr lang="it-IT" b="1" dirty="0" err="1"/>
              <a:t>Hegel</a:t>
            </a:r>
            <a:r>
              <a:rPr lang="it-IT" b="1" dirty="0"/>
              <a:t> si dividono</a:t>
            </a:r>
            <a:r>
              <a:rPr lang="it-IT" dirty="0"/>
              <a:t>. Complice  di tale divisione è il complicato periodo storico che stanno vivendo, con una </a:t>
            </a:r>
            <a:r>
              <a:rPr lang="it-IT" b="1" dirty="0"/>
              <a:t>Francia</a:t>
            </a:r>
            <a:r>
              <a:rPr lang="it-IT" dirty="0"/>
              <a:t> protagonista di una nuova rivoluzione borghese (1830) e una </a:t>
            </a:r>
            <a:r>
              <a:rPr lang="it-IT" b="1" dirty="0"/>
              <a:t>Prussia</a:t>
            </a:r>
            <a:r>
              <a:rPr lang="it-IT" dirty="0"/>
              <a:t> di Federico Guglielmo III </a:t>
            </a:r>
            <a:r>
              <a:rPr lang="it-IT" dirty="0" err="1"/>
              <a:t>Hohenzoellern</a:t>
            </a:r>
            <a:r>
              <a:rPr lang="it-IT" dirty="0"/>
              <a:t> (1797-1840) che invece mostra di farsi paladina della tradizionale monarchia assoluta legittimata da un riferimento </a:t>
            </a:r>
            <a:r>
              <a:rPr lang="it-IT" dirty="0" err="1"/>
              <a:t>fondativo</a:t>
            </a:r>
            <a:r>
              <a:rPr lang="it-IT" dirty="0"/>
              <a:t> alla religione cristiana. </a:t>
            </a:r>
            <a:r>
              <a:rPr lang="it-IT" u="sng" dirty="0"/>
              <a:t>È ben sulla </a:t>
            </a:r>
            <a:r>
              <a:rPr lang="it-IT" b="1" u="sng" dirty="0"/>
              <a:t>questione religiosa </a:t>
            </a:r>
            <a:r>
              <a:rPr lang="it-IT" u="sng" dirty="0"/>
              <a:t>e sui suoi riflessi politici che matura il distacco degli allievi cosiddetti di destra e di quelli cosiddetti di sinistra</a:t>
            </a:r>
            <a:r>
              <a:rPr lang="it-IT"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3</a:t>
            </a:fld>
            <a:endParaRPr lang="it-IT"/>
          </a:p>
        </p:txBody>
      </p:sp>
    </p:spTree>
    <p:extLst>
      <p:ext uri="{BB962C8B-B14F-4D97-AF65-F5344CB8AC3E}">
        <p14:creationId xmlns:p14="http://schemas.microsoft.com/office/powerpoint/2010/main" val="317930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Destra e sinistra</a:t>
            </a:r>
          </a:p>
        </p:txBody>
      </p:sp>
      <p:sp>
        <p:nvSpPr>
          <p:cNvPr id="3" name="Segnaposto contenuto 2"/>
          <p:cNvSpPr>
            <a:spLocks noGrp="1"/>
          </p:cNvSpPr>
          <p:nvPr>
            <p:ph idx="1"/>
          </p:nvPr>
        </p:nvSpPr>
        <p:spPr/>
        <p:txBody>
          <a:bodyPr>
            <a:normAutofit/>
          </a:bodyPr>
          <a:lstStyle/>
          <a:p>
            <a:pPr marL="0" indent="0" algn="just">
              <a:buNone/>
            </a:pPr>
            <a:r>
              <a:rPr lang="it-IT" dirty="0"/>
              <a:t>La classificazione che vede distinguersi una destra da una sinistra hegeliana è dovuta a </a:t>
            </a:r>
            <a:r>
              <a:rPr lang="it-IT" b="1" dirty="0"/>
              <a:t>David Strauss</a:t>
            </a:r>
            <a:r>
              <a:rPr lang="it-IT" dirty="0"/>
              <a:t>, il quale prende per essa spunto dalla divisione interna al parlamento rivoluzionario di Parigi. </a:t>
            </a:r>
            <a:r>
              <a:rPr lang="it-IT" u="sng" dirty="0"/>
              <a:t>Destra</a:t>
            </a:r>
            <a:r>
              <a:rPr lang="it-IT" dirty="0"/>
              <a:t> sarebbe la parte più politicamente conservatrice mentre </a:t>
            </a:r>
            <a:r>
              <a:rPr lang="it-IT" u="sng" dirty="0"/>
              <a:t>sinistra</a:t>
            </a:r>
            <a:r>
              <a:rPr lang="it-IT" dirty="0"/>
              <a:t> quella progressista e «aperta». Ma la tematica iniziale è appunto </a:t>
            </a:r>
            <a:r>
              <a:rPr lang="it-IT" dirty="0" err="1"/>
              <a:t>pre</a:t>
            </a:r>
            <a:r>
              <a:rPr lang="it-IT" dirty="0"/>
              <a:t>-politica cioè </a:t>
            </a:r>
            <a:r>
              <a:rPr lang="it-IT" b="1" dirty="0"/>
              <a:t>religiosa</a:t>
            </a:r>
            <a:r>
              <a:rPr lang="it-IT" dirty="0"/>
              <a:t>.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a:t>
            </a:fld>
            <a:endParaRPr lang="it-IT"/>
          </a:p>
        </p:txBody>
      </p:sp>
    </p:spTree>
    <p:extLst>
      <p:ext uri="{BB962C8B-B14F-4D97-AF65-F5344CB8AC3E}">
        <p14:creationId xmlns:p14="http://schemas.microsoft.com/office/powerpoint/2010/main" val="183091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David Strauss</a:t>
            </a:r>
          </a:p>
        </p:txBody>
      </p:sp>
      <p:sp>
        <p:nvSpPr>
          <p:cNvPr id="3" name="Segnaposto contenuto 2"/>
          <p:cNvSpPr>
            <a:spLocks noGrp="1"/>
          </p:cNvSpPr>
          <p:nvPr>
            <p:ph idx="1"/>
          </p:nvPr>
        </p:nvSpPr>
        <p:spPr/>
        <p:txBody>
          <a:bodyPr>
            <a:noAutofit/>
          </a:bodyPr>
          <a:lstStyle/>
          <a:p>
            <a:pPr marL="0" indent="0" algn="just">
              <a:buNone/>
            </a:pPr>
            <a:r>
              <a:rPr lang="it-IT" sz="2100" dirty="0"/>
              <a:t>A partire dalla sua </a:t>
            </a:r>
            <a:r>
              <a:rPr lang="it-IT" sz="2100" b="1" i="1" dirty="0"/>
              <a:t>Vita di Gesù</a:t>
            </a:r>
            <a:r>
              <a:rPr lang="it-IT" sz="2100" dirty="0"/>
              <a:t>, Strauss elabora un’interpretazione «liberale» dei Vangeli, nei quali Gesù non è altro che il riflesso delle aspirazioni e dei modi di vedere il mondo delle prime comunità cristiane che ne hanno fatto il criterio di come dovrebbe essere l’uomo perfettamente realizzato in ogni suo aspetto. Sono queste comunità ad avere espresso i Vangeli e ad aver prodotto la loro ideologia, facendo di Gesù una sorta di </a:t>
            </a:r>
            <a:r>
              <a:rPr lang="it-IT" sz="2100" b="1" dirty="0"/>
              <a:t>simbolo della ricerca di una umanità affratellata e pacificata, che connota in generale il cammino di tutti gli uomini </a:t>
            </a:r>
            <a:r>
              <a:rPr lang="it-IT" sz="2100" dirty="0"/>
              <a:t>e la speranza dei primi cristiani. Così nel Cristo si assommano tutti i più alti </a:t>
            </a:r>
            <a:r>
              <a:rPr lang="it-IT" sz="2100" b="1" dirty="0"/>
              <a:t>ideali di virtù</a:t>
            </a:r>
            <a:r>
              <a:rPr lang="it-IT" sz="2100" dirty="0"/>
              <a:t>, compreso quello di una straordinaria capacità di affrontare la calunnia, l’ignominia e la morte a beneficio di tutti gli altri uomini. </a:t>
            </a:r>
            <a:r>
              <a:rPr lang="it-IT" sz="2100" b="1" dirty="0"/>
              <a:t>Ogni elemento di trascendenza è confinato nel mitologico</a:t>
            </a:r>
            <a:r>
              <a:rPr lang="it-IT" sz="2100" dirty="0"/>
              <a:t>, come forma letteraria il coi contenuto è in realtà esclusivamente</a:t>
            </a:r>
            <a:r>
              <a:rPr lang="it-IT" sz="2100" b="1" dirty="0"/>
              <a:t> morale</a:t>
            </a:r>
            <a:r>
              <a:rPr lang="it-IT" sz="2100"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a:t>
            </a:fld>
            <a:endParaRPr lang="it-IT"/>
          </a:p>
        </p:txBody>
      </p:sp>
    </p:spTree>
    <p:extLst>
      <p:ext uri="{BB962C8B-B14F-4D97-AF65-F5344CB8AC3E}">
        <p14:creationId xmlns:p14="http://schemas.microsoft.com/office/powerpoint/2010/main" val="3047628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polemica</a:t>
            </a:r>
          </a:p>
        </p:txBody>
      </p:sp>
      <p:sp>
        <p:nvSpPr>
          <p:cNvPr id="3" name="Segnaposto contenuto 2"/>
          <p:cNvSpPr>
            <a:spLocks noGrp="1"/>
          </p:cNvSpPr>
          <p:nvPr>
            <p:ph idx="1"/>
          </p:nvPr>
        </p:nvSpPr>
        <p:spPr/>
        <p:txBody>
          <a:bodyPr/>
          <a:lstStyle/>
          <a:p>
            <a:pPr marL="0" indent="0" algn="just">
              <a:buNone/>
            </a:pPr>
            <a:r>
              <a:rPr lang="it-IT" dirty="0"/>
              <a:t>Una così ardita interpretazione che </a:t>
            </a:r>
            <a:r>
              <a:rPr lang="it-IT" b="1" dirty="0"/>
              <a:t>destituisce i Vangeli di ogni consistenza storica</a:t>
            </a:r>
            <a:r>
              <a:rPr lang="it-IT" dirty="0"/>
              <a:t> e Gesù di ogni trascendenza suscita una vasta polemica. </a:t>
            </a:r>
            <a:r>
              <a:rPr lang="it-IT" u="sng" dirty="0"/>
              <a:t>Da un lato i sostenitori di Strauss </a:t>
            </a:r>
            <a:r>
              <a:rPr lang="it-IT" dirty="0"/>
              <a:t>che si collocano a sinistra e vedono nell’opera del collega un viatico al generale e definitivo superamento della religione, dall’altro i suoi </a:t>
            </a:r>
            <a:r>
              <a:rPr lang="it-IT" u="sng" dirty="0"/>
              <a:t>detrattori di destra </a:t>
            </a:r>
            <a:r>
              <a:rPr lang="it-IT" dirty="0"/>
              <a:t>che vedono in essa un tradimento dell’autentico spirito hegeliano.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a:t>
            </a:fld>
            <a:endParaRPr lang="it-IT"/>
          </a:p>
        </p:txBody>
      </p:sp>
    </p:spTree>
    <p:extLst>
      <p:ext uri="{BB962C8B-B14F-4D97-AF65-F5344CB8AC3E}">
        <p14:creationId xmlns:p14="http://schemas.microsoft.com/office/powerpoint/2010/main" val="2992498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questione della religione e del cristianesimo</a:t>
            </a:r>
          </a:p>
        </p:txBody>
      </p:sp>
      <p:sp>
        <p:nvSpPr>
          <p:cNvPr id="3" name="Segnaposto contenuto 2"/>
          <p:cNvSpPr>
            <a:spLocks noGrp="1"/>
          </p:cNvSpPr>
          <p:nvPr>
            <p:ph idx="1"/>
          </p:nvPr>
        </p:nvSpPr>
        <p:spPr/>
        <p:txBody>
          <a:bodyPr>
            <a:noAutofit/>
          </a:bodyPr>
          <a:lstStyle/>
          <a:p>
            <a:pPr marL="0" indent="0" algn="just">
              <a:buNone/>
            </a:pPr>
            <a:r>
              <a:rPr lang="it-IT" sz="2700" dirty="0"/>
              <a:t>Le posizioni in campo si contrappongono in base ad una diversa interpretazione del filosofo di Stoccarda. Come si sa, la religione è in </a:t>
            </a:r>
            <a:r>
              <a:rPr lang="it-IT" sz="2700" dirty="0" err="1"/>
              <a:t>Hegel</a:t>
            </a:r>
            <a:r>
              <a:rPr lang="it-IT" sz="2700" dirty="0"/>
              <a:t> la penultima tappa nel cammino della coscienza verso il sapere assoluto. Essa si oppone all’arte, che è intuizione sensibile del vero, e coincide invece con una rappresentazione interiore e «narrata» della stessa verità. </a:t>
            </a:r>
            <a:r>
              <a:rPr lang="it-IT" sz="2700" b="1" dirty="0"/>
              <a:t>La filosofia tuttavia, costituendo il terzo superiore rispetto a detta antitesi, nega la religione e la supera nel concetto, che è il luogo di conciliazione delle precedenti visioni unilaterali</a:t>
            </a:r>
            <a:r>
              <a:rPr lang="it-IT" sz="2700" dirty="0"/>
              <a:t>.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a:t>
            </a:fld>
            <a:endParaRPr lang="it-IT"/>
          </a:p>
        </p:txBody>
      </p:sp>
    </p:spTree>
    <p:extLst>
      <p:ext uri="{BB962C8B-B14F-4D97-AF65-F5344CB8AC3E}">
        <p14:creationId xmlns:p14="http://schemas.microsoft.com/office/powerpoint/2010/main" val="3603162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t>
            </a:r>
            <a:r>
              <a:rPr lang="it-IT" i="1" dirty="0" err="1"/>
              <a:t>Aufhebung</a:t>
            </a:r>
            <a:r>
              <a:rPr lang="it-IT" dirty="0"/>
              <a:t> hegeliana di arte e religione</a:t>
            </a:r>
          </a:p>
        </p:txBody>
      </p:sp>
      <p:sp>
        <p:nvSpPr>
          <p:cNvPr id="3" name="Segnaposto contenuto 2"/>
          <p:cNvSpPr>
            <a:spLocks noGrp="1"/>
          </p:cNvSpPr>
          <p:nvPr>
            <p:ph idx="1"/>
          </p:nvPr>
        </p:nvSpPr>
        <p:spPr/>
        <p:txBody>
          <a:bodyPr>
            <a:normAutofit lnSpcReduction="10000"/>
          </a:bodyPr>
          <a:lstStyle/>
          <a:p>
            <a:pPr marL="0" indent="0" algn="just">
              <a:buNone/>
            </a:pPr>
            <a:r>
              <a:rPr lang="it-IT" dirty="0"/>
              <a:t>Il problema è che l</a:t>
            </a:r>
            <a:r>
              <a:rPr lang="it-IT" b="1" i="1" dirty="0"/>
              <a:t>’</a:t>
            </a:r>
            <a:r>
              <a:rPr lang="it-IT" i="1" dirty="0" err="1"/>
              <a:t>Aufhebung</a:t>
            </a:r>
            <a:r>
              <a:rPr lang="it-IT" dirty="0"/>
              <a:t> hegeliana, cioè il terzo momento della dialettica, è al tempo stesso </a:t>
            </a:r>
            <a:r>
              <a:rPr lang="it-IT" b="1" dirty="0"/>
              <a:t>superamento e negazione</a:t>
            </a:r>
            <a:r>
              <a:rPr lang="it-IT" dirty="0"/>
              <a:t>, da un lato, e </a:t>
            </a:r>
            <a:r>
              <a:rPr lang="it-IT" b="1" dirty="0"/>
              <a:t>mantenimento e conciliazione</a:t>
            </a:r>
            <a:r>
              <a:rPr lang="it-IT" dirty="0"/>
              <a:t>, dall’altro. Orbene la </a:t>
            </a:r>
            <a:r>
              <a:rPr lang="it-IT" b="1" u="sng" dirty="0"/>
              <a:t>sinistra</a:t>
            </a:r>
            <a:r>
              <a:rPr lang="it-IT" dirty="0"/>
              <a:t> insiste nel sostenere che superare significa negare e passare ad altro, cioè ad una completa </a:t>
            </a:r>
            <a:r>
              <a:rPr lang="it-IT" u="sng" dirty="0" err="1"/>
              <a:t>deteologizzazione</a:t>
            </a:r>
            <a:r>
              <a:rPr lang="it-IT" u="sng" dirty="0"/>
              <a:t> della filosofia</a:t>
            </a:r>
            <a:r>
              <a:rPr lang="it-IT" dirty="0"/>
              <a:t>, mentre la </a:t>
            </a:r>
            <a:r>
              <a:rPr lang="it-IT" b="1" u="sng" dirty="0"/>
              <a:t>destra</a:t>
            </a:r>
            <a:r>
              <a:rPr lang="it-IT" dirty="0"/>
              <a:t> ritiene che nella filosofia i </a:t>
            </a:r>
            <a:r>
              <a:rPr lang="it-IT" u="sng" dirty="0"/>
              <a:t>dogmi religiosi cristiani vengano mantenuti e giustificati sul piano razionale</a:t>
            </a:r>
            <a:r>
              <a:rPr lang="it-IT" dirty="0"/>
              <a:t>.</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a:t>
            </a:fld>
            <a:endParaRPr lang="it-IT"/>
          </a:p>
        </p:txBody>
      </p:sp>
    </p:spTree>
    <p:extLst>
      <p:ext uri="{BB962C8B-B14F-4D97-AF65-F5344CB8AC3E}">
        <p14:creationId xmlns:p14="http://schemas.microsoft.com/office/powerpoint/2010/main" val="3356961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Secolarizzare o scoprire l’origine teologica dei concetti filosofici?</a:t>
            </a:r>
          </a:p>
        </p:txBody>
      </p:sp>
      <p:sp>
        <p:nvSpPr>
          <p:cNvPr id="3" name="Segnaposto contenuto 2"/>
          <p:cNvSpPr>
            <a:spLocks noGrp="1"/>
          </p:cNvSpPr>
          <p:nvPr>
            <p:ph idx="1"/>
          </p:nvPr>
        </p:nvSpPr>
        <p:spPr>
          <a:xfrm>
            <a:off x="467544" y="1628800"/>
            <a:ext cx="8229600" cy="4525963"/>
          </a:xfrm>
        </p:spPr>
        <p:txBody>
          <a:bodyPr>
            <a:noAutofit/>
          </a:bodyPr>
          <a:lstStyle/>
          <a:p>
            <a:pPr marL="0" indent="0" algn="just">
              <a:buNone/>
            </a:pPr>
            <a:r>
              <a:rPr lang="it-IT" sz="2100" b="1" dirty="0"/>
              <a:t>Bruno </a:t>
            </a:r>
            <a:r>
              <a:rPr lang="it-IT" sz="2100" b="1" dirty="0" err="1"/>
              <a:t>Bauer</a:t>
            </a:r>
            <a:r>
              <a:rPr lang="it-IT" sz="2100" dirty="0"/>
              <a:t>, noto esponente della sinistra Hegeliana rileva nel suo </a:t>
            </a:r>
            <a:r>
              <a:rPr lang="it-IT" sz="2100" i="1" dirty="0"/>
              <a:t>La tromba del giudizio universale contro </a:t>
            </a:r>
            <a:r>
              <a:rPr lang="it-IT" sz="2100" i="1" dirty="0" err="1"/>
              <a:t>Hegel</a:t>
            </a:r>
            <a:r>
              <a:rPr lang="it-IT" sz="2100" i="1" dirty="0"/>
              <a:t> ateo e anticristo. Un ultimatum</a:t>
            </a:r>
            <a:r>
              <a:rPr lang="it-IT" sz="2100" dirty="0"/>
              <a:t> (1841), che i </a:t>
            </a:r>
            <a:r>
              <a:rPr lang="it-IT" sz="2100" u="sng" dirty="0"/>
              <a:t>concetti filosofici nel pensiero hegeliano assumono connotati estremamente differenti rispetto alla loro corrispondente origine teologica</a:t>
            </a:r>
            <a:r>
              <a:rPr lang="it-IT" sz="2100" dirty="0"/>
              <a:t>. </a:t>
            </a:r>
            <a:r>
              <a:rPr lang="it-IT" sz="2100" b="1" dirty="0"/>
              <a:t>La Trinità</a:t>
            </a:r>
            <a:r>
              <a:rPr lang="it-IT" sz="2100" dirty="0"/>
              <a:t>, per esempio, è reinterpretata come lo sviluppo dialettico immanente alla storia. </a:t>
            </a:r>
            <a:r>
              <a:rPr lang="it-IT" sz="2100" b="1" dirty="0"/>
              <a:t>Lo Spirito </a:t>
            </a:r>
            <a:r>
              <a:rPr lang="it-IT" sz="2100" dirty="0"/>
              <a:t>è la stessa realtà riconciliatasi dopo essersi scissa e alienata, così come il Padre si è scisso e alienato nel Figlio. </a:t>
            </a:r>
            <a:r>
              <a:rPr lang="it-IT" sz="2100" b="1" dirty="0"/>
              <a:t>Così la storia sacra</a:t>
            </a:r>
            <a:r>
              <a:rPr lang="it-IT" sz="2100" dirty="0"/>
              <a:t>, da cui i concetti teologici sono evinti, non è altro che la narrazione mitologica e fiabesca del </a:t>
            </a:r>
            <a:r>
              <a:rPr lang="it-IT" sz="2100" u="sng" dirty="0"/>
              <a:t>cammino dell’autocoscienza</a:t>
            </a:r>
            <a:r>
              <a:rPr lang="it-IT" sz="2100" dirty="0"/>
              <a:t>, una narrazione di cui l’uomo giunto alla maggiore età della filosofia non ha più bisogno. </a:t>
            </a:r>
            <a:r>
              <a:rPr lang="it-IT" sz="2100" b="1" dirty="0"/>
              <a:t>La religione pertanto subisce un processo di secolarizzazione filosofica </a:t>
            </a:r>
            <a:r>
              <a:rPr lang="it-IT" sz="2100" dirty="0"/>
              <a:t>che rappresenta un definitivo progresso e il presupposto per il suo abbandono.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9</a:t>
            </a:fld>
            <a:endParaRPr lang="it-IT"/>
          </a:p>
        </p:txBody>
      </p:sp>
    </p:spTree>
    <p:extLst>
      <p:ext uri="{BB962C8B-B14F-4D97-AF65-F5344CB8AC3E}">
        <p14:creationId xmlns:p14="http://schemas.microsoft.com/office/powerpoint/2010/main" val="37450051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1972</Words>
  <Application>Microsoft Office PowerPoint</Application>
  <PresentationFormat>Presentazione su schermo (4:3)</PresentationFormat>
  <Paragraphs>75</Paragraphs>
  <Slides>18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Arial</vt:lpstr>
      <vt:lpstr>Calibri</vt:lpstr>
      <vt:lpstr>Tema di Office</vt:lpstr>
      <vt:lpstr>DESTRA E SINISTRA hegeliana</vt:lpstr>
      <vt:lpstr>La scuola di Hegel</vt:lpstr>
      <vt:lpstr>La spaccatura</vt:lpstr>
      <vt:lpstr>Destra e sinistra</vt:lpstr>
      <vt:lpstr>David Strauss</vt:lpstr>
      <vt:lpstr>La polemica</vt:lpstr>
      <vt:lpstr>La questione della religione e del cristianesimo</vt:lpstr>
      <vt:lpstr>L’Aufhebung hegeliana di arte e religione</vt:lpstr>
      <vt:lpstr>Secolarizzare o scoprire l’origine teologica dei concetti filosofici?</vt:lpstr>
      <vt:lpstr>Teologia e filosofia in G. A. Gabler</vt:lpstr>
      <vt:lpstr>Gabler: la filosofia non può prescindere dalla religione</vt:lpstr>
      <vt:lpstr>Gabler: la filosofia non può prescindere dalla religione</vt:lpstr>
      <vt:lpstr>L’identità di filosofia e religione quanto ai concetti e al contenuto</vt:lpstr>
      <vt:lpstr>La questione politica: Hegel</vt:lpstr>
      <vt:lpstr>Dialettica e conservazione </vt:lpstr>
      <vt:lpstr>Dialettica e rivoluzione</vt:lpstr>
      <vt:lpstr>La conciliazione a venire</vt:lpstr>
      <vt:lpstr>Destra e sinistra un’opposizione epocale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DESTRA E SINISTRA hegeliana</dc:title>
  <dc:creator>massimo francesco maraviglia</dc:creator>
  <cp:lastModifiedBy>m.maraviglia@apps.gonzaga-milano.it</cp:lastModifiedBy>
  <cp:revision>22</cp:revision>
  <cp:lastPrinted>2014-11-18T16:23:49Z</cp:lastPrinted>
  <dcterms:created xsi:type="dcterms:W3CDTF">2014-11-17T17:03:39Z</dcterms:created>
  <dcterms:modified xsi:type="dcterms:W3CDTF">2021-10-27T06:40:16Z</dcterms:modified>
</cp:coreProperties>
</file>